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3"/>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295" r:id="rId61"/>
    <p:sldId id="340" r:id="rId62"/>
    <p:sldId id="298" r:id="rId63"/>
    <p:sldId id="302" r:id="rId64"/>
    <p:sldId id="301" r:id="rId65"/>
    <p:sldId id="445" r:id="rId66"/>
    <p:sldId id="446" r:id="rId67"/>
    <p:sldId id="306" r:id="rId68"/>
    <p:sldId id="341" r:id="rId69"/>
    <p:sldId id="305" r:id="rId70"/>
    <p:sldId id="308" r:id="rId71"/>
    <p:sldId id="309" r:id="rId72"/>
    <p:sldId id="324" r:id="rId73"/>
    <p:sldId id="325" r:id="rId74"/>
    <p:sldId id="283" r:id="rId75"/>
    <p:sldId id="441" r:id="rId76"/>
    <p:sldId id="442" r:id="rId77"/>
    <p:sldId id="443" r:id="rId78"/>
    <p:sldId id="444" r:id="rId79"/>
    <p:sldId id="266" r:id="rId80"/>
    <p:sldId id="434" r:id="rId81"/>
    <p:sldId id="343" r:id="rId8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43" autoAdjust="0"/>
  </p:normalViewPr>
  <p:slideViewPr>
    <p:cSldViewPr>
      <p:cViewPr varScale="1">
        <p:scale>
          <a:sx n="54" d="100"/>
          <a:sy n="54" d="100"/>
        </p:scale>
        <p:origin x="1148" y="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12/29/2025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being unprepared in class for class discussions, etc..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Grades will likely be split between B+/A- and A/A+. Don’t worry if you see a B+ on an assignment or paper! </a:t>
            </a:r>
          </a:p>
          <a:p>
            <a:pPr marL="171450" indent="-171450">
              <a:buFontTx/>
              <a:buChar char="-"/>
            </a:pPr>
            <a:r>
              <a:rPr lang="en-US" dirty="0"/>
              <a:t>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next week. **Case studies try hard to cover a lot of disciplines and different healthcare settings (Canada, US, developing countries)** If you have specific interests, let </a:t>
            </a:r>
            <a:r>
              <a:rPr lang="en-US" sz="1200" b="0" i="0" kern="1200">
                <a:solidFill>
                  <a:schemeClr val="tx1"/>
                </a:solidFill>
                <a:effectLst/>
                <a:latin typeface="+mn-lt"/>
                <a:ea typeface="+mn-ea"/>
                <a:cs typeface="+mn-cs"/>
              </a:rPr>
              <a:t>me know.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addition to assignments (application), we will also have case studies (interpretation) for each lecture. Go over case study for next week, talk about expectations here. </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a:t>
            </a:r>
            <a:r>
              <a:rPr lang="en-CA"/>
              <a:t>.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a:t>
            </a:r>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B+/A-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12/29/2025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January 5, 2026</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204383" cy="447556"/>
          </a:xfrm>
          <a:prstGeom prst="roundRect">
            <a:avLst/>
          </a:prstGeom>
          <a:solidFill>
            <a:schemeClr val="accent2">
              <a:lumMod val="75000"/>
            </a:schemeClr>
          </a:solidFill>
          <a:ln>
            <a:solidFill>
              <a:schemeClr val="accent2">
                <a:lumMod val="50000"/>
              </a:schemeClr>
            </a:solidFill>
          </a:ln>
        </p:spPr>
        <p:txBody>
          <a:bodyPr wrap="none" rtlCol="0">
            <a:spAutoFit/>
          </a:bodyPr>
          <a:lstStyle/>
          <a:p>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 – can use code appendices if you’d like for formatting</a:t>
            </a: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Assignments should be submitted </a:t>
            </a:r>
            <a:r>
              <a:rPr lang="en-US" sz="2400" b="1" spc="-20" dirty="0">
                <a:ea typeface="Calibri" panose="020F0502020204030204" pitchFamily="34" charset="0"/>
                <a:cs typeface="Times New Roman" panose="02020603050405020304" pitchFamily="18" charset="0"/>
              </a:rPr>
              <a:t>as a group </a:t>
            </a:r>
            <a:r>
              <a:rPr lang="en-US" sz="2400" spc="-20" dirty="0">
                <a:ea typeface="Calibri" panose="020F0502020204030204" pitchFamily="34" charset="0"/>
                <a:cs typeface="Times New Roman" panose="02020603050405020304" pitchFamily="18" charset="0"/>
              </a:rPr>
              <a:t>(one document per group)</a:t>
            </a:r>
            <a:endParaRPr lang="en-US" sz="2400"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143000"/>
            <a:ext cx="10668000" cy="5486400"/>
          </a:xfrm>
        </p:spPr>
        <p:txBody>
          <a:bodyPr>
            <a:noAutofit/>
          </a:bodyPr>
          <a:lstStyle/>
          <a:p>
            <a:pPr marL="0" indent="0" algn="just">
              <a:spcBef>
                <a:spcPts val="0"/>
              </a:spcBef>
              <a:spcAft>
                <a:spcPts val="0"/>
              </a:spcAft>
              <a:buNone/>
            </a:pP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2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2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2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spc="-2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200" spc="-3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spc="-15" dirty="0">
                <a:ea typeface="Calibri" panose="020F0502020204030204" pitchFamily="34" charset="0"/>
                <a:cs typeface="Times New Roman" panose="02020603050405020304" pitchFamily="18" charset="0"/>
              </a:rPr>
              <a:t>1</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2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2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2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2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1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(one copy per group)</a:t>
            </a:r>
          </a:p>
          <a:p>
            <a:pPr marR="222250" algn="just">
              <a:spcBef>
                <a:spcPts val="45"/>
              </a:spcBef>
              <a:spcAft>
                <a:spcPts val="0"/>
              </a:spcAft>
            </a:pPr>
            <a:r>
              <a:rPr lang="en-US" sz="22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b="1" dirty="0">
                <a:ea typeface="Calibri" panose="020F0502020204030204" pitchFamily="34" charset="0"/>
                <a:cs typeface="Times New Roman" panose="02020603050405020304" pitchFamily="18" charset="0"/>
              </a:rPr>
              <a:t>G</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sz="2200" dirty="0"/>
              <a:t>25% of assignment marks (10% of overall grade) come from recorded video presentations of assignment solutions. </a:t>
            </a:r>
          </a:p>
          <a:p>
            <a:r>
              <a:rPr lang="en-US" sz="2200" b="1" u="sng" dirty="0"/>
              <a:t>These must be submitted individually</a:t>
            </a:r>
            <a:r>
              <a:rPr lang="en-US" sz="2200" dirty="0"/>
              <a:t>. </a:t>
            </a:r>
          </a:p>
          <a:p>
            <a:r>
              <a:rPr lang="en-US" sz="2200" dirty="0"/>
              <a:t>For each assignment, you will be asked to record videos </a:t>
            </a:r>
            <a:r>
              <a:rPr lang="en-US" sz="2200" i="1" dirty="0"/>
              <a:t>of no more than 3 minutes </a:t>
            </a:r>
            <a:r>
              <a:rPr lang="en-US" sz="2200"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sz="2200" dirty="0"/>
              <a:t>These videos should be submitted on Quercus in a MP4, AVI, WMV, or MOV format. </a:t>
            </a:r>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1529</TotalTime>
  <Words>8952</Words>
  <Application>Microsoft Office PowerPoint</Application>
  <PresentationFormat>Widescreen</PresentationFormat>
  <Paragraphs>1233</Paragraphs>
  <Slides>81</Slides>
  <Notes>81</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Aptos</vt:lpstr>
      <vt:lpstr>Arial</vt:lpstr>
      <vt:lpstr>Calibri</vt:lpstr>
      <vt:lpstr>Cambria Math</vt:lpstr>
      <vt:lpstr>Century Schoolbook</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191</cp:revision>
  <dcterms:created xsi:type="dcterms:W3CDTF">2011-01-10T00:42:42Z</dcterms:created>
  <dcterms:modified xsi:type="dcterms:W3CDTF">2025-12-29T20:44:01Z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